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Nuni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FCE0B2-B125-4D5C-B219-97EEE0763D76}">
  <a:tblStyle styleId="{5BFCE0B2-B125-4D5C-B219-97EEE0763D76}"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11" Type="http://schemas.openxmlformats.org/officeDocument/2006/relationships/slide" Target="slides/slide5.xml"/><Relationship Id="rId22" Type="http://schemas.openxmlformats.org/officeDocument/2006/relationships/font" Target="fonts/Nunito-italic.fntdata"/><Relationship Id="rId10" Type="http://schemas.openxmlformats.org/officeDocument/2006/relationships/slide" Target="slides/slide4.xml"/><Relationship Id="rId21" Type="http://schemas.openxmlformats.org/officeDocument/2006/relationships/font" Target="fonts/Nunito-bold.fntdata"/><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bacf48c6d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bacf48c6d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b5d4abe2f2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b5d4abe2f2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b5d4abe2f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b5d4abe2f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b5d4abe2f2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b5d4abe2f2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b5d4abe2f2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b5d4abe2f2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b5d4abe2f2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b5d4abe2f2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b5d4abe2f2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b5d4abe2f2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b5d4abe2f2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b5d4abe2f2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Arial"/>
              <a:buChar char="●"/>
            </a:pPr>
            <a:r>
              <a:rPr lang="en" sz="1300">
                <a:solidFill>
                  <a:schemeClr val="dk1"/>
                </a:solidFill>
              </a:rPr>
              <a:t>Input shape: 244x244x3</a:t>
            </a:r>
            <a:endParaRPr sz="1300">
              <a:solidFill>
                <a:schemeClr val="dk1"/>
              </a:solidFill>
            </a:endParaRPr>
          </a:p>
          <a:p>
            <a:pPr indent="-311150" lvl="0" marL="457200" rtl="0" algn="l">
              <a:lnSpc>
                <a:spcPct val="115000"/>
              </a:lnSpc>
              <a:spcBef>
                <a:spcPts val="0"/>
              </a:spcBef>
              <a:spcAft>
                <a:spcPts val="0"/>
              </a:spcAft>
              <a:buClr>
                <a:schemeClr val="dk1"/>
              </a:buClr>
              <a:buSzPts val="1300"/>
              <a:buFont typeface="Arial"/>
              <a:buChar char="●"/>
            </a:pPr>
            <a:r>
              <a:rPr lang="en" sz="1300">
                <a:solidFill>
                  <a:schemeClr val="dk1"/>
                </a:solidFill>
              </a:rPr>
              <a:t>Output shape: 7x7x512</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bacf48c6d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bacf48c6d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b5d4abe2f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b5d4abe2f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b5d4abe2f2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b5d4abe2f2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b9ce232d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b9ce232d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6.jpg"/><Relationship Id="rId5"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drive.google.com/file/d/1-lL9XzS3fru1at-XLQiov1lthV5SC9sn/view" TargetMode="Externa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704675" y="779200"/>
            <a:ext cx="63468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Celebrity Face Recognition</a:t>
            </a:r>
            <a:endParaRPr b="1"/>
          </a:p>
        </p:txBody>
      </p:sp>
      <p:sp>
        <p:nvSpPr>
          <p:cNvPr id="129" name="Google Shape;129;p13"/>
          <p:cNvSpPr txBox="1"/>
          <p:nvPr>
            <p:ph idx="1" type="subTitle"/>
          </p:nvPr>
        </p:nvSpPr>
        <p:spPr>
          <a:xfrm>
            <a:off x="1891350" y="1919722"/>
            <a:ext cx="5361300" cy="709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000000"/>
                </a:solidFill>
              </a:rPr>
              <a:t>By Ryan French, Sukanya Joshi, and Luisa Silva</a:t>
            </a:r>
            <a:endParaRPr>
              <a:solidFill>
                <a:srgbClr val="000000"/>
              </a:solidFill>
            </a:endParaRPr>
          </a:p>
        </p:txBody>
      </p:sp>
      <p:pic>
        <p:nvPicPr>
          <p:cNvPr descr="Brad Pitt allegedly &quot;blacklists&quot; actors he refuses to work with | Marca" id="130" name="Google Shape;130;p13"/>
          <p:cNvPicPr preferRelativeResize="0"/>
          <p:nvPr/>
        </p:nvPicPr>
        <p:blipFill rotWithShape="1">
          <a:blip r:embed="rId3">
            <a:alphaModFix/>
          </a:blip>
          <a:srcRect b="4040" l="0" r="0" t="-4040"/>
          <a:stretch/>
        </p:blipFill>
        <p:spPr>
          <a:xfrm>
            <a:off x="3050950" y="2410600"/>
            <a:ext cx="3444300" cy="1946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a:t>
            </a:r>
            <a:endParaRPr/>
          </a:p>
        </p:txBody>
      </p:sp>
      <p:sp>
        <p:nvSpPr>
          <p:cNvPr id="195" name="Google Shape;195;p22"/>
          <p:cNvSpPr txBox="1"/>
          <p:nvPr>
            <p:ph idx="1" type="body"/>
          </p:nvPr>
        </p:nvSpPr>
        <p:spPr>
          <a:xfrm>
            <a:off x="819150" y="1645925"/>
            <a:ext cx="7505700" cy="2609100"/>
          </a:xfrm>
          <a:prstGeom prst="rect">
            <a:avLst/>
          </a:prstGeom>
        </p:spPr>
        <p:txBody>
          <a:bodyPr anchorCtr="0" anchor="t" bIns="91425" lIns="91425" spcFirstLastPara="1" rIns="91425" wrap="square" tIns="91425">
            <a:normAutofit/>
          </a:bodyPr>
          <a:lstStyle/>
          <a:p>
            <a:pPr indent="-311150" lvl="0" marL="457200" marR="0" rtl="0" algn="l">
              <a:lnSpc>
                <a:spcPct val="115000"/>
              </a:lnSpc>
              <a:spcBef>
                <a:spcPts val="0"/>
              </a:spcBef>
              <a:spcAft>
                <a:spcPts val="0"/>
              </a:spcAft>
              <a:buSzPts val="1300"/>
              <a:buChar char="●"/>
            </a:pPr>
            <a:r>
              <a:rPr lang="en">
                <a:solidFill>
                  <a:srgbClr val="000000"/>
                </a:solidFill>
                <a:latin typeface="Arial"/>
                <a:ea typeface="Arial"/>
                <a:cs typeface="Arial"/>
                <a:sym typeface="Arial"/>
              </a:rPr>
              <a:t>Function VideoWriter_fourcc was corrupting our output video because we were specifying the wrong output format</a:t>
            </a:r>
            <a:endParaRPr>
              <a:solidFill>
                <a:srgbClr val="000000"/>
              </a:solidFill>
              <a:latin typeface="Arial"/>
              <a:ea typeface="Arial"/>
              <a:cs typeface="Arial"/>
              <a:sym typeface="Arial"/>
            </a:endParaRPr>
          </a:p>
          <a:p>
            <a:pPr indent="-311150" lvl="0" marL="457200" marR="0" rtl="0" algn="l">
              <a:lnSpc>
                <a:spcPct val="115000"/>
              </a:lnSpc>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Used the resize function from PIL package as </a:t>
            </a:r>
            <a:r>
              <a:rPr lang="en">
                <a:solidFill>
                  <a:srgbClr val="000000"/>
                </a:solidFill>
                <a:latin typeface="Arial"/>
                <a:ea typeface="Arial"/>
                <a:cs typeface="Arial"/>
                <a:sym typeface="Arial"/>
              </a:rPr>
              <a:t>Cv2.resize function was not properly resizing our image</a:t>
            </a:r>
            <a:endParaRPr>
              <a:solidFill>
                <a:srgbClr val="000000"/>
              </a:solidFill>
              <a:latin typeface="Arial"/>
              <a:ea typeface="Arial"/>
              <a:cs typeface="Arial"/>
              <a:sym typeface="Arial"/>
            </a:endParaRPr>
          </a:p>
          <a:p>
            <a:pPr indent="-311150" lvl="0" marL="457200" marR="0" rtl="0" algn="l">
              <a:lnSpc>
                <a:spcPct val="115000"/>
              </a:lnSpc>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Results were better when Brad was mostly facing the camera as opposed to looking sideways</a:t>
            </a:r>
            <a:endParaRPr>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Next Steps / Future Directions</a:t>
            </a:r>
            <a:endParaRPr/>
          </a:p>
        </p:txBody>
      </p:sp>
      <p:sp>
        <p:nvSpPr>
          <p:cNvPr id="201" name="Google Shape;201;p23"/>
          <p:cNvSpPr txBox="1"/>
          <p:nvPr>
            <p:ph idx="1" type="body"/>
          </p:nvPr>
        </p:nvSpPr>
        <p:spPr>
          <a:xfrm>
            <a:off x="819150" y="1606100"/>
            <a:ext cx="7505700" cy="2448000"/>
          </a:xfrm>
          <a:prstGeom prst="rect">
            <a:avLst/>
          </a:prstGeom>
        </p:spPr>
        <p:txBody>
          <a:bodyPr anchorCtr="0" anchor="t" bIns="91425" lIns="91425" spcFirstLastPara="1" rIns="91425" wrap="square" tIns="91425">
            <a:normAutofit/>
          </a:bodyPr>
          <a:lstStyle/>
          <a:p>
            <a:pPr indent="-311150" lvl="0" marL="457200" marR="0" rtl="0" algn="l">
              <a:lnSpc>
                <a:spcPct val="115000"/>
              </a:lnSpc>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E</a:t>
            </a:r>
            <a:r>
              <a:rPr lang="en">
                <a:solidFill>
                  <a:srgbClr val="000000"/>
                </a:solidFill>
                <a:latin typeface="Arial"/>
                <a:ea typeface="Arial"/>
                <a:cs typeface="Arial"/>
                <a:sym typeface="Arial"/>
              </a:rPr>
              <a:t>xtend our model to recognize multiple celebrities</a:t>
            </a:r>
            <a:endParaRPr>
              <a:solidFill>
                <a:srgbClr val="000000"/>
              </a:solidFill>
              <a:latin typeface="Arial"/>
              <a:ea typeface="Arial"/>
              <a:cs typeface="Arial"/>
              <a:sym typeface="Arial"/>
            </a:endParaRPr>
          </a:p>
          <a:p>
            <a:pPr indent="-311150" lvl="0" marL="457200" marR="0" rtl="0" algn="l">
              <a:lnSpc>
                <a:spcPct val="115000"/>
              </a:lnSpc>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Improve our model’s capability for recognition by adding images to the dataset where our celebrity (Brad Pitt) is seen from more diverse angles.</a:t>
            </a:r>
            <a:endParaRPr>
              <a:solidFill>
                <a:srgbClr val="000000"/>
              </a:solidFill>
              <a:latin typeface="Arial"/>
              <a:ea typeface="Arial"/>
              <a:cs typeface="Arial"/>
              <a:sym typeface="Arial"/>
            </a:endParaRPr>
          </a:p>
        </p:txBody>
      </p:sp>
      <p:pic>
        <p:nvPicPr>
          <p:cNvPr descr="Brad Pitt's Plan B Sells Majority Stake to French Company Mediawan |  IndieWire" id="202" name="Google Shape;202;p23"/>
          <p:cNvPicPr preferRelativeResize="0"/>
          <p:nvPr/>
        </p:nvPicPr>
        <p:blipFill>
          <a:blip r:embed="rId3">
            <a:alphaModFix/>
          </a:blip>
          <a:stretch>
            <a:fillRect/>
          </a:stretch>
        </p:blipFill>
        <p:spPr>
          <a:xfrm>
            <a:off x="3024100" y="2715100"/>
            <a:ext cx="2571750" cy="1714500"/>
          </a:xfrm>
          <a:prstGeom prst="rect">
            <a:avLst/>
          </a:prstGeom>
          <a:noFill/>
          <a:ln>
            <a:noFill/>
          </a:ln>
        </p:spPr>
      </p:pic>
      <p:pic>
        <p:nvPicPr>
          <p:cNvPr descr="Brad Pitt and Jennifer Aniston's Relationship from 1994 to Now" id="203" name="Google Shape;203;p23"/>
          <p:cNvPicPr preferRelativeResize="0"/>
          <p:nvPr/>
        </p:nvPicPr>
        <p:blipFill>
          <a:blip r:embed="rId4">
            <a:alphaModFix/>
          </a:blip>
          <a:stretch>
            <a:fillRect/>
          </a:stretch>
        </p:blipFill>
        <p:spPr>
          <a:xfrm>
            <a:off x="874250" y="2641849"/>
            <a:ext cx="1787798" cy="1787775"/>
          </a:xfrm>
          <a:prstGeom prst="rect">
            <a:avLst/>
          </a:prstGeom>
          <a:noFill/>
          <a:ln>
            <a:noFill/>
          </a:ln>
        </p:spPr>
      </p:pic>
      <p:pic>
        <p:nvPicPr>
          <p:cNvPr descr="How Angelina Jolie helps hide skeletons in Brad Pitt's closet" id="204" name="Google Shape;204;p23"/>
          <p:cNvPicPr preferRelativeResize="0"/>
          <p:nvPr/>
        </p:nvPicPr>
        <p:blipFill>
          <a:blip r:embed="rId5">
            <a:alphaModFix/>
          </a:blip>
          <a:stretch>
            <a:fillRect/>
          </a:stretch>
        </p:blipFill>
        <p:spPr>
          <a:xfrm>
            <a:off x="5887949" y="2678475"/>
            <a:ext cx="2681675" cy="1787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819150" y="845600"/>
            <a:ext cx="7505700" cy="73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Makes Our Project Unique?</a:t>
            </a:r>
            <a:endParaRPr/>
          </a:p>
        </p:txBody>
      </p:sp>
      <p:sp>
        <p:nvSpPr>
          <p:cNvPr id="210" name="Google Shape;210;p24"/>
          <p:cNvSpPr txBox="1"/>
          <p:nvPr>
            <p:ph idx="1" type="body"/>
          </p:nvPr>
        </p:nvSpPr>
        <p:spPr>
          <a:xfrm>
            <a:off x="766700" y="1523625"/>
            <a:ext cx="7505700" cy="2448000"/>
          </a:xfrm>
          <a:prstGeom prst="rect">
            <a:avLst/>
          </a:prstGeom>
        </p:spPr>
        <p:txBody>
          <a:bodyPr anchorCtr="0" anchor="t" bIns="91425" lIns="91425" spcFirstLastPara="1" rIns="91425" wrap="square" tIns="91425">
            <a:normAutofit/>
          </a:bodyPr>
          <a:lstStyle/>
          <a:p>
            <a:pPr indent="-311150" lvl="0" marL="457200" marR="0" rtl="0" algn="l">
              <a:lnSpc>
                <a:spcPct val="115000"/>
              </a:lnSpc>
              <a:spcBef>
                <a:spcPts val="0"/>
              </a:spcBef>
              <a:spcAft>
                <a:spcPts val="0"/>
              </a:spcAft>
              <a:buSzPts val="1300"/>
              <a:buChar char="●"/>
            </a:pPr>
            <a:r>
              <a:rPr lang="en">
                <a:solidFill>
                  <a:srgbClr val="000000"/>
                </a:solidFill>
                <a:latin typeface="Arial"/>
                <a:ea typeface="Arial"/>
                <a:cs typeface="Arial"/>
                <a:sym typeface="Arial"/>
              </a:rPr>
              <a:t>Diverse Training Set - Images and video-images of Brad Pitt from different angles</a:t>
            </a:r>
            <a:endParaRPr>
              <a:solidFill>
                <a:srgbClr val="000000"/>
              </a:solidFill>
              <a:latin typeface="Arial"/>
              <a:ea typeface="Arial"/>
              <a:cs typeface="Arial"/>
              <a:sym typeface="Arial"/>
            </a:endParaRPr>
          </a:p>
          <a:p>
            <a:pPr indent="-311150" lvl="0" marL="457200" marR="0" rtl="0" algn="l">
              <a:lnSpc>
                <a:spcPct val="115000"/>
              </a:lnSpc>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Challenging Problem - Able to successfully detect Brad’s face amongst 5 individuals</a:t>
            </a:r>
            <a:endParaRPr>
              <a:solidFill>
                <a:srgbClr val="000000"/>
              </a:solidFill>
              <a:latin typeface="Arial"/>
              <a:ea typeface="Arial"/>
              <a:cs typeface="Arial"/>
              <a:sym typeface="Arial"/>
            </a:endParaRPr>
          </a:p>
          <a:p>
            <a:pPr indent="-311150" lvl="0" marL="457200" marR="0" rtl="0" algn="l">
              <a:lnSpc>
                <a:spcPct val="115000"/>
              </a:lnSpc>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Complex Methodology - Creating dataset, Drawing bounding box, Implementing VGG-16, etc.</a:t>
            </a:r>
            <a:endParaRPr>
              <a:solidFill>
                <a:srgbClr val="000000"/>
              </a:solidFill>
              <a:latin typeface="Arial"/>
              <a:ea typeface="Arial"/>
              <a:cs typeface="Arial"/>
              <a:sym typeface="Arial"/>
            </a:endParaRPr>
          </a:p>
        </p:txBody>
      </p:sp>
      <p:pic>
        <p:nvPicPr>
          <p:cNvPr id="211" name="Google Shape;211;p24"/>
          <p:cNvPicPr preferRelativeResize="0"/>
          <p:nvPr/>
        </p:nvPicPr>
        <p:blipFill>
          <a:blip r:embed="rId3">
            <a:alphaModFix/>
          </a:blip>
          <a:stretch>
            <a:fillRect/>
          </a:stretch>
        </p:blipFill>
        <p:spPr>
          <a:xfrm>
            <a:off x="1079625" y="2618338"/>
            <a:ext cx="2218150" cy="2000550"/>
          </a:xfrm>
          <a:prstGeom prst="rect">
            <a:avLst/>
          </a:prstGeom>
          <a:noFill/>
          <a:ln>
            <a:noFill/>
          </a:ln>
        </p:spPr>
      </p:pic>
      <p:pic>
        <p:nvPicPr>
          <p:cNvPr id="212" name="Google Shape;212;p24"/>
          <p:cNvPicPr preferRelativeResize="0"/>
          <p:nvPr/>
        </p:nvPicPr>
        <p:blipFill>
          <a:blip r:embed="rId4">
            <a:alphaModFix/>
          </a:blip>
          <a:stretch>
            <a:fillRect/>
          </a:stretch>
        </p:blipFill>
        <p:spPr>
          <a:xfrm>
            <a:off x="6075775" y="2571748"/>
            <a:ext cx="1858475" cy="2093725"/>
          </a:xfrm>
          <a:prstGeom prst="rect">
            <a:avLst/>
          </a:prstGeom>
          <a:noFill/>
          <a:ln>
            <a:noFill/>
          </a:ln>
        </p:spPr>
      </p:pic>
      <p:pic>
        <p:nvPicPr>
          <p:cNvPr id="213" name="Google Shape;213;p24"/>
          <p:cNvPicPr preferRelativeResize="0"/>
          <p:nvPr/>
        </p:nvPicPr>
        <p:blipFill>
          <a:blip r:embed="rId5">
            <a:alphaModFix/>
          </a:blip>
          <a:stretch>
            <a:fillRect/>
          </a:stretch>
        </p:blipFill>
        <p:spPr>
          <a:xfrm>
            <a:off x="3687004" y="2618350"/>
            <a:ext cx="1927347" cy="2000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ctrTitle"/>
          </p:nvPr>
        </p:nvSpPr>
        <p:spPr>
          <a:xfrm>
            <a:off x="1451175" y="562825"/>
            <a:ext cx="63468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 So Much!</a:t>
            </a:r>
            <a:endParaRPr/>
          </a:p>
        </p:txBody>
      </p:sp>
      <p:sp>
        <p:nvSpPr>
          <p:cNvPr id="219" name="Google Shape;219;p25"/>
          <p:cNvSpPr txBox="1"/>
          <p:nvPr/>
        </p:nvSpPr>
        <p:spPr>
          <a:xfrm>
            <a:off x="1910175" y="1617550"/>
            <a:ext cx="5428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We would like to thank our TA, Phillipe Do, and our Professor Jianbo Shi for all of their contributions in helping us gather the right knowledge and tools to successfully complete our final project in Computer Vision.</a:t>
            </a:r>
            <a:endParaRPr>
              <a:latin typeface="Calibri"/>
              <a:ea typeface="Calibri"/>
              <a:cs typeface="Calibri"/>
              <a:sym typeface="Calibri"/>
            </a:endParaRPr>
          </a:p>
        </p:txBody>
      </p:sp>
      <p:pic>
        <p:nvPicPr>
          <p:cNvPr descr="The actor Brad Pitt called &quot;one of the best I've ever seen&quot;" id="220" name="Google Shape;220;p25"/>
          <p:cNvPicPr preferRelativeResize="0"/>
          <p:nvPr/>
        </p:nvPicPr>
        <p:blipFill>
          <a:blip r:embed="rId3">
            <a:alphaModFix/>
          </a:blip>
          <a:stretch>
            <a:fillRect/>
          </a:stretch>
        </p:blipFill>
        <p:spPr>
          <a:xfrm>
            <a:off x="3107738" y="2517975"/>
            <a:ext cx="2928525" cy="219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&amp; Background</a:t>
            </a:r>
            <a:endParaRPr/>
          </a:p>
        </p:txBody>
      </p:sp>
      <p:sp>
        <p:nvSpPr>
          <p:cNvPr id="136" name="Google Shape;136;p14"/>
          <p:cNvSpPr txBox="1"/>
          <p:nvPr>
            <p:ph idx="1" type="body"/>
          </p:nvPr>
        </p:nvSpPr>
        <p:spPr>
          <a:xfrm>
            <a:off x="819150" y="1521375"/>
            <a:ext cx="7505700" cy="2751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Arial"/>
              <a:buChar char="●"/>
            </a:pPr>
            <a:r>
              <a:rPr lang="en">
                <a:latin typeface="Arial"/>
                <a:ea typeface="Arial"/>
                <a:cs typeface="Arial"/>
                <a:sym typeface="Arial"/>
              </a:rPr>
              <a:t>We are huge fans of Brad Pitt! </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
                <a:latin typeface="Arial"/>
                <a:ea typeface="Arial"/>
                <a:cs typeface="Arial"/>
                <a:sym typeface="Arial"/>
              </a:rPr>
              <a:t>Wouldn’t it be super cool to detect Brad Pitt in a video filled with numerous people?</a:t>
            </a:r>
            <a:endParaRPr>
              <a:latin typeface="Arial"/>
              <a:ea typeface="Arial"/>
              <a:cs typeface="Arial"/>
              <a:sym typeface="Arial"/>
            </a:endParaRPr>
          </a:p>
        </p:txBody>
      </p:sp>
      <p:pic>
        <p:nvPicPr>
          <p:cNvPr descr="Brad Pitt - Movies, Age &amp; Children - Biography" id="137" name="Google Shape;137;p14"/>
          <p:cNvPicPr preferRelativeResize="0"/>
          <p:nvPr/>
        </p:nvPicPr>
        <p:blipFill>
          <a:blip r:embed="rId3">
            <a:alphaModFix/>
          </a:blip>
          <a:stretch>
            <a:fillRect/>
          </a:stretch>
        </p:blipFill>
        <p:spPr>
          <a:xfrm>
            <a:off x="819150" y="2365475"/>
            <a:ext cx="2147325" cy="2147325"/>
          </a:xfrm>
          <a:prstGeom prst="rect">
            <a:avLst/>
          </a:prstGeom>
          <a:noFill/>
          <a:ln>
            <a:noFill/>
          </a:ln>
        </p:spPr>
      </p:pic>
      <p:pic>
        <p:nvPicPr>
          <p:cNvPr descr="Brad Pitt Is Reportedly Dating Again: 'He's Living His Best Life' | Glamour" id="138" name="Google Shape;138;p14"/>
          <p:cNvPicPr preferRelativeResize="0"/>
          <p:nvPr/>
        </p:nvPicPr>
        <p:blipFill>
          <a:blip r:embed="rId4">
            <a:alphaModFix/>
          </a:blip>
          <a:stretch>
            <a:fillRect/>
          </a:stretch>
        </p:blipFill>
        <p:spPr>
          <a:xfrm>
            <a:off x="3278700" y="2396176"/>
            <a:ext cx="3128900" cy="2085926"/>
          </a:xfrm>
          <a:prstGeom prst="rect">
            <a:avLst/>
          </a:prstGeom>
          <a:noFill/>
          <a:ln>
            <a:noFill/>
          </a:ln>
        </p:spPr>
      </p:pic>
      <p:pic>
        <p:nvPicPr>
          <p:cNvPr descr="Brad Pitt | Brad Pitt Movies List | Brad Pitt Family, Net Worth, Upcoming  Movies, Filmography, Biography, Photos &amp; Latest News - FilmiBeat" id="139" name="Google Shape;139;p14"/>
          <p:cNvPicPr preferRelativeResize="0"/>
          <p:nvPr/>
        </p:nvPicPr>
        <p:blipFill>
          <a:blip r:embed="rId5">
            <a:alphaModFix/>
          </a:blip>
          <a:stretch>
            <a:fillRect/>
          </a:stretch>
        </p:blipFill>
        <p:spPr>
          <a:xfrm>
            <a:off x="6719825" y="2396175"/>
            <a:ext cx="1661863" cy="2085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Objectives &amp; Methodology</a:t>
            </a:r>
            <a:endParaRPr/>
          </a:p>
        </p:txBody>
      </p:sp>
      <p:sp>
        <p:nvSpPr>
          <p:cNvPr id="145" name="Google Shape;145;p15"/>
          <p:cNvSpPr txBox="1"/>
          <p:nvPr>
            <p:ph idx="1" type="body"/>
          </p:nvPr>
        </p:nvSpPr>
        <p:spPr>
          <a:xfrm>
            <a:off x="819150" y="1530125"/>
            <a:ext cx="7505700" cy="29085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a:solidFill>
                  <a:srgbClr val="000000"/>
                </a:solidFill>
                <a:latin typeface="Arial"/>
                <a:ea typeface="Arial"/>
                <a:cs typeface="Arial"/>
                <a:sym typeface="Arial"/>
              </a:rPr>
              <a:t>Objective:</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Recognize Brad Pitt’s face amongst a group of individuals in a video</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Draw a bounding box around the face with the highest probability of that being Brad Pitt</a:t>
            </a:r>
            <a:endParaRPr>
              <a:solidFill>
                <a:srgbClr val="000000"/>
              </a:solidFill>
              <a:latin typeface="Arial"/>
              <a:ea typeface="Arial"/>
              <a:cs typeface="Arial"/>
              <a:sym typeface="Arial"/>
            </a:endParaRPr>
          </a:p>
          <a:p>
            <a:pPr indent="0" lvl="0" marL="914400" rtl="0" algn="l">
              <a:spcBef>
                <a:spcPts val="0"/>
              </a:spcBef>
              <a:spcAft>
                <a:spcPts val="0"/>
              </a:spcAft>
              <a:buNone/>
            </a:pPr>
            <a:r>
              <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Methods:</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Utilize a pre-trained VGG-16 </a:t>
            </a:r>
            <a:r>
              <a:rPr lang="en">
                <a:solidFill>
                  <a:srgbClr val="000000"/>
                </a:solidFill>
                <a:latin typeface="Arial"/>
                <a:ea typeface="Arial"/>
                <a:cs typeface="Arial"/>
                <a:sym typeface="Arial"/>
              </a:rPr>
              <a:t>model</a:t>
            </a:r>
            <a:r>
              <a:rPr lang="en">
                <a:solidFill>
                  <a:srgbClr val="000000"/>
                </a:solidFill>
                <a:latin typeface="Arial"/>
                <a:ea typeface="Arial"/>
                <a:cs typeface="Arial"/>
                <a:sym typeface="Arial"/>
              </a:rPr>
              <a:t> to extract features from images of Brad Pitt</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Train a neural network on extracted features with logistic regression fully connected layer</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Use OpenCV to recognize faces in a video and apply our model to predict how likely that face is Brad Pitt’s or not.</a:t>
            </a:r>
            <a:endParaRPr>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Dataset</a:t>
            </a:r>
            <a:endParaRPr/>
          </a:p>
        </p:txBody>
      </p:sp>
      <p:sp>
        <p:nvSpPr>
          <p:cNvPr id="151" name="Google Shape;151;p16"/>
          <p:cNvSpPr txBox="1"/>
          <p:nvPr>
            <p:ph idx="1" type="body"/>
          </p:nvPr>
        </p:nvSpPr>
        <p:spPr>
          <a:xfrm>
            <a:off x="819150" y="1399000"/>
            <a:ext cx="7505700" cy="280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Used OpenCV to create the images out of the videos</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Total Dataset = 1800 Images</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Total images of Brad Pitt = 500 (video) + 400 (non-video) = 900 </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Total images of non-Brad-Pitt = 900(non-video) = 900</a:t>
            </a:r>
            <a:endParaRPr>
              <a:solidFill>
                <a:srgbClr val="000000"/>
              </a:solidFill>
              <a:latin typeface="Arial"/>
              <a:ea typeface="Arial"/>
              <a:cs typeface="Arial"/>
              <a:sym typeface="Arial"/>
            </a:endParaRPr>
          </a:p>
        </p:txBody>
      </p:sp>
      <p:sp>
        <p:nvSpPr>
          <p:cNvPr id="152" name="Google Shape;152;p16"/>
          <p:cNvSpPr/>
          <p:nvPr/>
        </p:nvSpPr>
        <p:spPr>
          <a:xfrm>
            <a:off x="1471150" y="3080950"/>
            <a:ext cx="1471200" cy="12171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500</a:t>
            </a:r>
            <a:endParaRPr b="1"/>
          </a:p>
          <a:p>
            <a:pPr indent="0" lvl="0" marL="0" rtl="0" algn="ctr">
              <a:spcBef>
                <a:spcPts val="0"/>
              </a:spcBef>
              <a:spcAft>
                <a:spcPts val="0"/>
              </a:spcAft>
              <a:buNone/>
            </a:pPr>
            <a:r>
              <a:rPr b="1" lang="en"/>
              <a:t>Brad</a:t>
            </a:r>
            <a:endParaRPr b="1"/>
          </a:p>
          <a:p>
            <a:pPr indent="0" lvl="0" marL="0" rtl="0" algn="ctr">
              <a:spcBef>
                <a:spcPts val="0"/>
              </a:spcBef>
              <a:spcAft>
                <a:spcPts val="0"/>
              </a:spcAft>
              <a:buNone/>
            </a:pPr>
            <a:r>
              <a:rPr b="1" lang="en"/>
              <a:t>Video </a:t>
            </a:r>
            <a:endParaRPr b="1"/>
          </a:p>
          <a:p>
            <a:pPr indent="0" lvl="0" marL="0" rtl="0" algn="ctr">
              <a:spcBef>
                <a:spcPts val="0"/>
              </a:spcBef>
              <a:spcAft>
                <a:spcPts val="0"/>
              </a:spcAft>
              <a:buNone/>
            </a:pPr>
            <a:r>
              <a:rPr b="1" lang="en"/>
              <a:t>Images </a:t>
            </a:r>
            <a:endParaRPr b="1"/>
          </a:p>
        </p:txBody>
      </p:sp>
      <p:sp>
        <p:nvSpPr>
          <p:cNvPr id="153" name="Google Shape;153;p16"/>
          <p:cNvSpPr/>
          <p:nvPr/>
        </p:nvSpPr>
        <p:spPr>
          <a:xfrm>
            <a:off x="3402575" y="3176200"/>
            <a:ext cx="1050900" cy="1026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400</a:t>
            </a:r>
            <a:endParaRPr b="1"/>
          </a:p>
          <a:p>
            <a:pPr indent="0" lvl="0" marL="0" rtl="0" algn="ctr">
              <a:spcBef>
                <a:spcPts val="0"/>
              </a:spcBef>
              <a:spcAft>
                <a:spcPts val="0"/>
              </a:spcAft>
              <a:buNone/>
            </a:pPr>
            <a:r>
              <a:rPr b="1" lang="en"/>
              <a:t>Brad </a:t>
            </a:r>
            <a:r>
              <a:rPr b="1" lang="en"/>
              <a:t>PubFig </a:t>
            </a:r>
            <a:r>
              <a:rPr b="1" lang="en"/>
              <a:t>Images</a:t>
            </a:r>
            <a:endParaRPr b="1"/>
          </a:p>
        </p:txBody>
      </p:sp>
      <p:sp>
        <p:nvSpPr>
          <p:cNvPr id="154" name="Google Shape;154;p16"/>
          <p:cNvSpPr/>
          <p:nvPr/>
        </p:nvSpPr>
        <p:spPr>
          <a:xfrm>
            <a:off x="4972000" y="2821600"/>
            <a:ext cx="2224800" cy="1735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900</a:t>
            </a:r>
            <a:endParaRPr b="1"/>
          </a:p>
          <a:p>
            <a:pPr indent="0" lvl="0" marL="0" rtl="0" algn="ctr">
              <a:spcBef>
                <a:spcPts val="0"/>
              </a:spcBef>
              <a:spcAft>
                <a:spcPts val="0"/>
              </a:spcAft>
              <a:buNone/>
            </a:pPr>
            <a:r>
              <a:rPr b="1" lang="en"/>
              <a:t>Non-Brad</a:t>
            </a:r>
            <a:endParaRPr b="1"/>
          </a:p>
          <a:p>
            <a:pPr indent="0" lvl="0" marL="0" rtl="0" algn="ctr">
              <a:spcBef>
                <a:spcPts val="0"/>
              </a:spcBef>
              <a:spcAft>
                <a:spcPts val="0"/>
              </a:spcAft>
              <a:buNone/>
            </a:pPr>
            <a:r>
              <a:rPr b="1" lang="en"/>
              <a:t>PubFig</a:t>
            </a:r>
            <a:endParaRPr b="1"/>
          </a:p>
          <a:p>
            <a:pPr indent="0" lvl="0" marL="0" rtl="0" algn="ctr">
              <a:spcBef>
                <a:spcPts val="0"/>
              </a:spcBef>
              <a:spcAft>
                <a:spcPts val="0"/>
              </a:spcAft>
              <a:buNone/>
            </a:pPr>
            <a:r>
              <a:rPr b="1" lang="en"/>
              <a:t>Images</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VGG Model</a:t>
            </a:r>
            <a:endParaRPr/>
          </a:p>
        </p:txBody>
      </p:sp>
      <p:sp>
        <p:nvSpPr>
          <p:cNvPr id="160" name="Google Shape;160;p17"/>
          <p:cNvSpPr txBox="1"/>
          <p:nvPr>
            <p:ph idx="1" type="body"/>
          </p:nvPr>
        </p:nvSpPr>
        <p:spPr>
          <a:xfrm>
            <a:off x="819150" y="1430750"/>
            <a:ext cx="7505700" cy="2865000"/>
          </a:xfrm>
          <a:prstGeom prst="rect">
            <a:avLst/>
          </a:prstGeom>
        </p:spPr>
        <p:txBody>
          <a:bodyPr anchorCtr="0" anchor="t" bIns="91425" lIns="91425" spcFirstLastPara="1" rIns="91425" wrap="square" tIns="91425">
            <a:normAutofit/>
          </a:bodyPr>
          <a:lstStyle/>
          <a:p>
            <a:pPr indent="-311150" lvl="0" marL="457200" marR="0" rtl="0" algn="l">
              <a:lnSpc>
                <a:spcPct val="115000"/>
              </a:lnSpc>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Extracted features from raw images with pretrained VGG-16 model</a:t>
            </a:r>
            <a:endParaRPr sz="1200">
              <a:solidFill>
                <a:srgbClr val="000000"/>
              </a:solidFill>
              <a:latin typeface="Times New Roman"/>
              <a:ea typeface="Times New Roman"/>
              <a:cs typeface="Times New Roman"/>
              <a:sym typeface="Times New Roman"/>
            </a:endParaRPr>
          </a:p>
          <a:p>
            <a:pPr indent="457200" lvl="0" marL="457200" rtl="0" algn="l">
              <a:lnSpc>
                <a:spcPct val="100000"/>
              </a:lnSpc>
              <a:spcBef>
                <a:spcPts val="0"/>
              </a:spcBef>
              <a:spcAft>
                <a:spcPts val="0"/>
              </a:spcAft>
              <a:buNone/>
            </a:pPr>
            <a:r>
              <a:t/>
            </a:r>
            <a:endParaRPr>
              <a:solidFill>
                <a:srgbClr val="000000"/>
              </a:solidFill>
              <a:latin typeface="Arial"/>
              <a:ea typeface="Arial"/>
              <a:cs typeface="Arial"/>
              <a:sym typeface="Arial"/>
            </a:endParaRPr>
          </a:p>
        </p:txBody>
      </p:sp>
      <p:pic>
        <p:nvPicPr>
          <p:cNvPr id="161" name="Google Shape;161;p17"/>
          <p:cNvPicPr preferRelativeResize="0"/>
          <p:nvPr/>
        </p:nvPicPr>
        <p:blipFill>
          <a:blip r:embed="rId3">
            <a:alphaModFix/>
          </a:blip>
          <a:stretch>
            <a:fillRect/>
          </a:stretch>
        </p:blipFill>
        <p:spPr>
          <a:xfrm>
            <a:off x="1477675" y="1960415"/>
            <a:ext cx="4847175" cy="2730575"/>
          </a:xfrm>
          <a:prstGeom prst="rect">
            <a:avLst/>
          </a:prstGeom>
          <a:noFill/>
          <a:ln>
            <a:noFill/>
          </a:ln>
        </p:spPr>
      </p:pic>
      <p:sp>
        <p:nvSpPr>
          <p:cNvPr id="162" name="Google Shape;162;p17"/>
          <p:cNvSpPr/>
          <p:nvPr/>
        </p:nvSpPr>
        <p:spPr>
          <a:xfrm>
            <a:off x="4783675" y="2963325"/>
            <a:ext cx="1492200" cy="603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txBox="1"/>
          <p:nvPr/>
        </p:nvSpPr>
        <p:spPr>
          <a:xfrm>
            <a:off x="4937125" y="2500900"/>
            <a:ext cx="1185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Calibri"/>
                <a:ea typeface="Calibri"/>
                <a:cs typeface="Calibri"/>
                <a:sym typeface="Calibri"/>
              </a:rPr>
              <a:t>Replaced with linear model</a:t>
            </a:r>
            <a:endParaRPr sz="11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Linear Model</a:t>
            </a:r>
            <a:endParaRPr/>
          </a:p>
        </p:txBody>
      </p:sp>
      <p:sp>
        <p:nvSpPr>
          <p:cNvPr id="169" name="Google Shape;169;p18"/>
          <p:cNvSpPr txBox="1"/>
          <p:nvPr>
            <p:ph idx="1" type="body"/>
          </p:nvPr>
        </p:nvSpPr>
        <p:spPr>
          <a:xfrm>
            <a:off x="190500" y="2464750"/>
            <a:ext cx="5266200" cy="2316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200">
                <a:solidFill>
                  <a:srgbClr val="000000"/>
                </a:solidFill>
                <a:latin typeface="Times New Roman"/>
                <a:ea typeface="Times New Roman"/>
                <a:cs typeface="Times New Roman"/>
                <a:sym typeface="Times New Roman"/>
              </a:rPr>
              <a:t> 		Layer (activation)          Output Shape         Param #   </a:t>
            </a:r>
            <a:endParaRPr sz="1200">
              <a:solidFill>
                <a:srgbClr val="000000"/>
              </a:solidFill>
              <a:latin typeface="Times New Roman"/>
              <a:ea typeface="Times New Roman"/>
              <a:cs typeface="Times New Roman"/>
              <a:sym typeface="Times New Roman"/>
            </a:endParaRPr>
          </a:p>
          <a:p>
            <a:pPr indent="457200" lvl="0" marL="457200" rtl="0" algn="l">
              <a:lnSpc>
                <a:spcPct val="100000"/>
              </a:lnSpc>
              <a:spcBef>
                <a:spcPts val="0"/>
              </a:spcBef>
              <a:spcAft>
                <a:spcPts val="0"/>
              </a:spcAft>
              <a:buNone/>
            </a:pPr>
            <a:r>
              <a:rPr lang="en" sz="1200">
                <a:solidFill>
                  <a:srgbClr val="000000"/>
                </a:solidFill>
                <a:latin typeface="Times New Roman"/>
                <a:ea typeface="Times New Roman"/>
                <a:cs typeface="Times New Roman"/>
                <a:sym typeface="Times New Roman"/>
              </a:rPr>
              <a:t>============================================</a:t>
            </a:r>
            <a:endParaRPr sz="12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200">
                <a:solidFill>
                  <a:srgbClr val="000000"/>
                </a:solidFill>
                <a:latin typeface="Times New Roman"/>
                <a:ea typeface="Times New Roman"/>
                <a:cs typeface="Times New Roman"/>
                <a:sym typeface="Times New Roman"/>
              </a:rPr>
              <a:t> 		input			         (1, 25088)</a:t>
            </a:r>
            <a:endParaRPr sz="12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200">
                <a:solidFill>
                  <a:srgbClr val="000000"/>
                </a:solidFill>
                <a:latin typeface="Times New Roman"/>
                <a:ea typeface="Times New Roman"/>
                <a:cs typeface="Times New Roman"/>
                <a:sym typeface="Times New Roman"/>
              </a:rPr>
              <a:t> 		linear_0 (SELU)                  (1, 1000)           25089000  </a:t>
            </a:r>
            <a:endParaRPr sz="12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200">
                <a:solidFill>
                  <a:srgbClr val="000000"/>
                </a:solidFill>
                <a:latin typeface="Times New Roman"/>
                <a:ea typeface="Times New Roman"/>
                <a:cs typeface="Times New Roman"/>
                <a:sym typeface="Times New Roman"/>
              </a:rPr>
              <a:t> 		linear_1 (SELU)                  (1, 500)             500500    </a:t>
            </a:r>
            <a:endParaRPr sz="12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200">
                <a:solidFill>
                  <a:srgbClr val="000000"/>
                </a:solidFill>
                <a:latin typeface="Times New Roman"/>
                <a:ea typeface="Times New Roman"/>
                <a:cs typeface="Times New Roman"/>
                <a:sym typeface="Times New Roman"/>
              </a:rPr>
              <a:t> 		linear_2 (SELU)                  (1, 50)               25050     </a:t>
            </a:r>
            <a:endParaRPr sz="12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200">
                <a:solidFill>
                  <a:srgbClr val="000000"/>
                </a:solidFill>
                <a:latin typeface="Times New Roman"/>
                <a:ea typeface="Times New Roman"/>
                <a:cs typeface="Times New Roman"/>
                <a:sym typeface="Times New Roman"/>
              </a:rPr>
              <a:t> 		linear_3 (SIGMOID)           (1, 1)                 51        </a:t>
            </a:r>
            <a:endParaRPr sz="12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indent="457200" lvl="0" marL="457200" rtl="0" algn="l">
              <a:lnSpc>
                <a:spcPct val="100000"/>
              </a:lnSpc>
              <a:spcBef>
                <a:spcPts val="0"/>
              </a:spcBef>
              <a:spcAft>
                <a:spcPts val="0"/>
              </a:spcAft>
              <a:buNone/>
            </a:pPr>
            <a:r>
              <a:rPr lang="en" sz="1200">
                <a:solidFill>
                  <a:srgbClr val="000000"/>
                </a:solidFill>
                <a:latin typeface="Times New Roman"/>
                <a:ea typeface="Times New Roman"/>
                <a:cs typeface="Times New Roman"/>
                <a:sym typeface="Times New Roman"/>
              </a:rPr>
              <a:t>============================================</a:t>
            </a:r>
            <a:endParaRPr/>
          </a:p>
        </p:txBody>
      </p:sp>
      <p:sp>
        <p:nvSpPr>
          <p:cNvPr id="170" name="Google Shape;170;p18"/>
          <p:cNvSpPr txBox="1"/>
          <p:nvPr/>
        </p:nvSpPr>
        <p:spPr>
          <a:xfrm>
            <a:off x="952500" y="1555750"/>
            <a:ext cx="65298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sz="1300"/>
              <a:t>Input: flattened vector of 1x25800 features extracted from VGG-16</a:t>
            </a:r>
            <a:endParaRPr sz="1300"/>
          </a:p>
          <a:p>
            <a:pPr indent="-311150" lvl="0" marL="457200" rtl="0" algn="l">
              <a:spcBef>
                <a:spcPts val="0"/>
              </a:spcBef>
              <a:spcAft>
                <a:spcPts val="0"/>
              </a:spcAft>
              <a:buSzPts val="1300"/>
              <a:buChar char="●"/>
            </a:pPr>
            <a:r>
              <a:rPr lang="en" sz="1300"/>
              <a:t>3 linear layers of Scaled Exponential Linear Unit activation</a:t>
            </a:r>
            <a:endParaRPr sz="1300"/>
          </a:p>
          <a:p>
            <a:pPr indent="-311150" lvl="0" marL="457200" rtl="0" algn="l">
              <a:spcBef>
                <a:spcPts val="0"/>
              </a:spcBef>
              <a:spcAft>
                <a:spcPts val="0"/>
              </a:spcAft>
              <a:buSzPts val="1300"/>
              <a:buChar char="●"/>
            </a:pPr>
            <a:r>
              <a:rPr lang="en" sz="1300"/>
              <a:t>1 linear layer of sigmoid activation</a:t>
            </a:r>
            <a:endParaRPr sz="1300"/>
          </a:p>
          <a:p>
            <a:pPr indent="-311150" lvl="0" marL="457200" rtl="0" algn="l">
              <a:spcBef>
                <a:spcPts val="0"/>
              </a:spcBef>
              <a:spcAft>
                <a:spcPts val="0"/>
              </a:spcAft>
              <a:buSzPts val="1300"/>
              <a:buChar char="●"/>
            </a:pPr>
            <a:r>
              <a:rPr lang="en" sz="1300"/>
              <a:t>Output: 1x1 Pr[Brad]</a:t>
            </a:r>
            <a:endParaRPr sz="1300"/>
          </a:p>
        </p:txBody>
      </p:sp>
      <p:pic>
        <p:nvPicPr>
          <p:cNvPr id="171" name="Google Shape;171;p18"/>
          <p:cNvPicPr preferRelativeResize="0"/>
          <p:nvPr/>
        </p:nvPicPr>
        <p:blipFill>
          <a:blip r:embed="rId3">
            <a:alphaModFix/>
          </a:blip>
          <a:stretch>
            <a:fillRect/>
          </a:stretch>
        </p:blipFill>
        <p:spPr>
          <a:xfrm>
            <a:off x="5841463" y="2918950"/>
            <a:ext cx="2752725" cy="165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Face Detection</a:t>
            </a:r>
            <a:endParaRPr/>
          </a:p>
        </p:txBody>
      </p:sp>
      <p:sp>
        <p:nvSpPr>
          <p:cNvPr id="177" name="Google Shape;177;p19"/>
          <p:cNvSpPr txBox="1"/>
          <p:nvPr>
            <p:ph idx="1" type="body"/>
          </p:nvPr>
        </p:nvSpPr>
        <p:spPr>
          <a:xfrm>
            <a:off x="819150" y="1573850"/>
            <a:ext cx="7505700" cy="2865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Create bounding box on Brad Pitt’s face throughout the video</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For every video frame:</a:t>
            </a:r>
            <a:endParaRPr>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Use OpenCV to recognize all faces in the frame</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Iterate through all faces and input them into our model</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For each face we’ll get a probability of how likely it is Brad Pitt</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We add bounding box to face with highest probability of all</a:t>
            </a:r>
            <a:endParaRPr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Save output video as mp4</a:t>
            </a:r>
            <a:endParaRPr>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819150" y="4347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a:t>
            </a:r>
            <a:endParaRPr/>
          </a:p>
        </p:txBody>
      </p:sp>
      <p:pic>
        <p:nvPicPr>
          <p:cNvPr id="183" name="Google Shape;183;p20" title="Brad Pitt Demo Video.mp4">
            <a:hlinkClick r:id="rId3"/>
          </p:cNvPr>
          <p:cNvPicPr preferRelativeResize="0"/>
          <p:nvPr/>
        </p:nvPicPr>
        <p:blipFill>
          <a:blip r:embed="rId4">
            <a:alphaModFix/>
          </a:blip>
          <a:stretch>
            <a:fillRect/>
          </a:stretch>
        </p:blipFill>
        <p:spPr>
          <a:xfrm>
            <a:off x="2180525" y="1042575"/>
            <a:ext cx="4821750" cy="3616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a:t>
            </a:r>
            <a:endParaRPr/>
          </a:p>
        </p:txBody>
      </p:sp>
      <p:graphicFrame>
        <p:nvGraphicFramePr>
          <p:cNvPr id="189" name="Google Shape;189;p21"/>
          <p:cNvGraphicFramePr/>
          <p:nvPr/>
        </p:nvGraphicFramePr>
        <p:xfrm>
          <a:off x="1632900" y="1800188"/>
          <a:ext cx="3000000" cy="3000000"/>
        </p:xfrm>
        <a:graphic>
          <a:graphicData uri="http://schemas.openxmlformats.org/drawingml/2006/table">
            <a:tbl>
              <a:tblPr>
                <a:noFill/>
                <a:tableStyleId>{5BFCE0B2-B125-4D5C-B219-97EEE0763D76}</a:tableStyleId>
              </a:tblPr>
              <a:tblGrid>
                <a:gridCol w="1829175"/>
                <a:gridCol w="1191475"/>
                <a:gridCol w="1258600"/>
                <a:gridCol w="1292150"/>
              </a:tblGrid>
              <a:tr h="526750">
                <a:tc>
                  <a:txBody>
                    <a:bodyPr/>
                    <a:lstStyle/>
                    <a:p>
                      <a:pPr indent="0" lvl="0" marL="0" rtl="0" algn="ctr">
                        <a:spcBef>
                          <a:spcPts val="0"/>
                        </a:spcBef>
                        <a:spcAft>
                          <a:spcPts val="0"/>
                        </a:spcAft>
                        <a:buNone/>
                      </a:pPr>
                      <a:r>
                        <a:t/>
                      </a:r>
                      <a:endParaRPr b="1" sz="1300"/>
                    </a:p>
                    <a:p>
                      <a:pPr indent="0" lvl="0" marL="0" rtl="0" algn="ctr">
                        <a:spcBef>
                          <a:spcPts val="0"/>
                        </a:spcBef>
                        <a:spcAft>
                          <a:spcPts val="0"/>
                        </a:spcAft>
                        <a:buNone/>
                      </a:pPr>
                      <a:r>
                        <a:rPr b="1" lang="en" sz="1300"/>
                        <a:t>Videos</a:t>
                      </a:r>
                      <a:endParaRPr b="1" sz="1300"/>
                    </a:p>
                  </a:txBody>
                  <a:tcPr marT="63500" marB="63500" marR="63500" marL="63500">
                    <a:solidFill>
                      <a:srgbClr val="F9CB9C"/>
                    </a:solidFill>
                  </a:tcPr>
                </a:tc>
                <a:tc>
                  <a:txBody>
                    <a:bodyPr/>
                    <a:lstStyle/>
                    <a:p>
                      <a:pPr indent="0" lvl="0" marL="0" rtl="0" algn="ctr">
                        <a:spcBef>
                          <a:spcPts val="0"/>
                        </a:spcBef>
                        <a:spcAft>
                          <a:spcPts val="0"/>
                        </a:spcAft>
                        <a:buNone/>
                      </a:pPr>
                      <a:r>
                        <a:t/>
                      </a:r>
                      <a:endParaRPr b="1" sz="1300"/>
                    </a:p>
                    <a:p>
                      <a:pPr indent="0" lvl="0" marL="0" rtl="0" algn="ctr">
                        <a:spcBef>
                          <a:spcPts val="0"/>
                        </a:spcBef>
                        <a:spcAft>
                          <a:spcPts val="0"/>
                        </a:spcAft>
                        <a:buNone/>
                      </a:pPr>
                      <a:r>
                        <a:rPr b="1" lang="en" sz="1300"/>
                        <a:t># of Frames</a:t>
                      </a:r>
                      <a:endParaRPr b="1" sz="1300"/>
                    </a:p>
                  </a:txBody>
                  <a:tcPr marT="63500" marB="63500" marR="63500" marL="63500">
                    <a:solidFill>
                      <a:srgbClr val="F9CB9C"/>
                    </a:solidFill>
                  </a:tcPr>
                </a:tc>
                <a:tc>
                  <a:txBody>
                    <a:bodyPr/>
                    <a:lstStyle/>
                    <a:p>
                      <a:pPr indent="0" lvl="0" marL="0" rtl="0" algn="ctr">
                        <a:spcBef>
                          <a:spcPts val="0"/>
                        </a:spcBef>
                        <a:spcAft>
                          <a:spcPts val="0"/>
                        </a:spcAft>
                        <a:buNone/>
                      </a:pPr>
                      <a:r>
                        <a:rPr b="1" lang="en" sz="1300"/>
                        <a:t>Correctly Classified</a:t>
                      </a:r>
                      <a:endParaRPr b="1" sz="1300"/>
                    </a:p>
                  </a:txBody>
                  <a:tcPr marT="63500" marB="63500" marR="63500" marL="63500">
                    <a:solidFill>
                      <a:srgbClr val="F9CB9C"/>
                    </a:solidFill>
                  </a:tcPr>
                </a:tc>
                <a:tc>
                  <a:txBody>
                    <a:bodyPr/>
                    <a:lstStyle/>
                    <a:p>
                      <a:pPr indent="0" lvl="0" marL="0" rtl="0" algn="ctr">
                        <a:spcBef>
                          <a:spcPts val="0"/>
                        </a:spcBef>
                        <a:spcAft>
                          <a:spcPts val="0"/>
                        </a:spcAft>
                        <a:buNone/>
                      </a:pPr>
                      <a:r>
                        <a:t/>
                      </a:r>
                      <a:endParaRPr b="1" sz="1300"/>
                    </a:p>
                    <a:p>
                      <a:pPr indent="0" lvl="0" marL="0" rtl="0" algn="ctr">
                        <a:spcBef>
                          <a:spcPts val="0"/>
                        </a:spcBef>
                        <a:spcAft>
                          <a:spcPts val="0"/>
                        </a:spcAft>
                        <a:buNone/>
                      </a:pPr>
                      <a:r>
                        <a:rPr b="1" lang="en" sz="1300"/>
                        <a:t>% Correct</a:t>
                      </a:r>
                      <a:endParaRPr b="1" sz="1300"/>
                    </a:p>
                  </a:txBody>
                  <a:tcPr marT="63500" marB="63500" marR="63500" marL="63500">
                    <a:solidFill>
                      <a:srgbClr val="F9CB9C"/>
                    </a:solidFill>
                  </a:tcPr>
                </a:tc>
              </a:tr>
              <a:tr h="419875">
                <a:tc>
                  <a:txBody>
                    <a:bodyPr/>
                    <a:lstStyle/>
                    <a:p>
                      <a:pPr indent="0" lvl="0" marL="0" rtl="0" algn="ctr">
                        <a:spcBef>
                          <a:spcPts val="0"/>
                        </a:spcBef>
                        <a:spcAft>
                          <a:spcPts val="0"/>
                        </a:spcAft>
                        <a:buNone/>
                      </a:pPr>
                      <a:r>
                        <a:rPr lang="en" sz="1300"/>
                        <a:t>Just Brad 1</a:t>
                      </a:r>
                      <a:endParaRPr sz="1300"/>
                    </a:p>
                  </a:txBody>
                  <a:tcPr marT="63500" marB="63500" marR="63500" marL="63500">
                    <a:solidFill>
                      <a:srgbClr val="E69138"/>
                    </a:solidFill>
                  </a:tcPr>
                </a:tc>
                <a:tc>
                  <a:txBody>
                    <a:bodyPr/>
                    <a:lstStyle/>
                    <a:p>
                      <a:pPr indent="0" lvl="0" marL="0" rtl="0" algn="ctr">
                        <a:spcBef>
                          <a:spcPts val="0"/>
                        </a:spcBef>
                        <a:spcAft>
                          <a:spcPts val="0"/>
                        </a:spcAft>
                        <a:buNone/>
                      </a:pPr>
                      <a:r>
                        <a:rPr lang="en" sz="1300"/>
                        <a:t>376</a:t>
                      </a:r>
                      <a:endParaRPr sz="1300"/>
                    </a:p>
                  </a:txBody>
                  <a:tcPr marT="63500" marB="63500" marR="63500" marL="63500"/>
                </a:tc>
                <a:tc>
                  <a:txBody>
                    <a:bodyPr/>
                    <a:lstStyle/>
                    <a:p>
                      <a:pPr indent="0" lvl="0" marL="0" rtl="0" algn="ctr">
                        <a:spcBef>
                          <a:spcPts val="0"/>
                        </a:spcBef>
                        <a:spcAft>
                          <a:spcPts val="0"/>
                        </a:spcAft>
                        <a:buNone/>
                      </a:pPr>
                      <a:r>
                        <a:rPr lang="en" sz="1300"/>
                        <a:t>259</a:t>
                      </a:r>
                      <a:endParaRPr sz="1300"/>
                    </a:p>
                  </a:txBody>
                  <a:tcPr marT="63500" marB="63500" marR="63500" marL="63500"/>
                </a:tc>
                <a:tc>
                  <a:txBody>
                    <a:bodyPr/>
                    <a:lstStyle/>
                    <a:p>
                      <a:pPr indent="0" lvl="0" marL="0" rtl="0" algn="ctr">
                        <a:spcBef>
                          <a:spcPts val="0"/>
                        </a:spcBef>
                        <a:spcAft>
                          <a:spcPts val="0"/>
                        </a:spcAft>
                        <a:buNone/>
                      </a:pPr>
                      <a:r>
                        <a:rPr lang="en" sz="1300"/>
                        <a:t>68.8%</a:t>
                      </a:r>
                      <a:endParaRPr sz="1300"/>
                    </a:p>
                  </a:txBody>
                  <a:tcPr marT="63500" marB="63500" marR="63500" marL="63500"/>
                </a:tc>
              </a:tr>
              <a:tr h="419875">
                <a:tc>
                  <a:txBody>
                    <a:bodyPr/>
                    <a:lstStyle/>
                    <a:p>
                      <a:pPr indent="0" lvl="0" marL="0" rtl="0" algn="ctr">
                        <a:spcBef>
                          <a:spcPts val="0"/>
                        </a:spcBef>
                        <a:spcAft>
                          <a:spcPts val="0"/>
                        </a:spcAft>
                        <a:buNone/>
                      </a:pPr>
                      <a:r>
                        <a:rPr lang="en" sz="1300"/>
                        <a:t>Just Brad 2</a:t>
                      </a:r>
                      <a:endParaRPr sz="1300"/>
                    </a:p>
                  </a:txBody>
                  <a:tcPr marT="63500" marB="63500" marR="63500" marL="63500">
                    <a:solidFill>
                      <a:srgbClr val="E69138"/>
                    </a:solidFill>
                  </a:tcPr>
                </a:tc>
                <a:tc>
                  <a:txBody>
                    <a:bodyPr/>
                    <a:lstStyle/>
                    <a:p>
                      <a:pPr indent="0" lvl="0" marL="0" rtl="0" algn="ctr">
                        <a:spcBef>
                          <a:spcPts val="0"/>
                        </a:spcBef>
                        <a:spcAft>
                          <a:spcPts val="0"/>
                        </a:spcAft>
                        <a:buNone/>
                      </a:pPr>
                      <a:r>
                        <a:rPr lang="en" sz="1300"/>
                        <a:t>325</a:t>
                      </a:r>
                      <a:endParaRPr sz="1300"/>
                    </a:p>
                  </a:txBody>
                  <a:tcPr marT="63500" marB="63500" marR="63500" marL="63500"/>
                </a:tc>
                <a:tc>
                  <a:txBody>
                    <a:bodyPr/>
                    <a:lstStyle/>
                    <a:p>
                      <a:pPr indent="0" lvl="0" marL="0" rtl="0" algn="ctr">
                        <a:spcBef>
                          <a:spcPts val="0"/>
                        </a:spcBef>
                        <a:spcAft>
                          <a:spcPts val="0"/>
                        </a:spcAft>
                        <a:buNone/>
                      </a:pPr>
                      <a:r>
                        <a:rPr lang="en" sz="1300"/>
                        <a:t>307</a:t>
                      </a:r>
                      <a:endParaRPr sz="1300"/>
                    </a:p>
                  </a:txBody>
                  <a:tcPr marT="63500" marB="63500" marR="63500" marL="63500"/>
                </a:tc>
                <a:tc>
                  <a:txBody>
                    <a:bodyPr/>
                    <a:lstStyle/>
                    <a:p>
                      <a:pPr indent="0" lvl="0" marL="0" rtl="0" algn="ctr">
                        <a:spcBef>
                          <a:spcPts val="0"/>
                        </a:spcBef>
                        <a:spcAft>
                          <a:spcPts val="0"/>
                        </a:spcAft>
                        <a:buNone/>
                      </a:pPr>
                      <a:r>
                        <a:rPr lang="en" sz="1300"/>
                        <a:t>94.4%</a:t>
                      </a:r>
                      <a:endParaRPr sz="1300"/>
                    </a:p>
                  </a:txBody>
                  <a:tcPr marT="63500" marB="63500" marR="63500" marL="63500"/>
                </a:tc>
              </a:tr>
              <a:tr h="419875">
                <a:tc>
                  <a:txBody>
                    <a:bodyPr/>
                    <a:lstStyle/>
                    <a:p>
                      <a:pPr indent="0" lvl="0" marL="0" rtl="0" algn="ctr">
                        <a:spcBef>
                          <a:spcPts val="0"/>
                        </a:spcBef>
                        <a:spcAft>
                          <a:spcPts val="0"/>
                        </a:spcAft>
                        <a:buNone/>
                      </a:pPr>
                      <a:r>
                        <a:rPr lang="en" sz="1300"/>
                        <a:t>Brad in Friends</a:t>
                      </a:r>
                      <a:endParaRPr sz="1300"/>
                    </a:p>
                  </a:txBody>
                  <a:tcPr marT="63500" marB="63500" marR="63500" marL="63500">
                    <a:solidFill>
                      <a:srgbClr val="E69138"/>
                    </a:solidFill>
                  </a:tcPr>
                </a:tc>
                <a:tc>
                  <a:txBody>
                    <a:bodyPr/>
                    <a:lstStyle/>
                    <a:p>
                      <a:pPr indent="0" lvl="0" marL="0" rtl="0" algn="ctr">
                        <a:spcBef>
                          <a:spcPts val="0"/>
                        </a:spcBef>
                        <a:spcAft>
                          <a:spcPts val="0"/>
                        </a:spcAft>
                        <a:buNone/>
                      </a:pPr>
                      <a:r>
                        <a:rPr lang="en" sz="1300"/>
                        <a:t>278</a:t>
                      </a:r>
                      <a:endParaRPr sz="1300"/>
                    </a:p>
                  </a:txBody>
                  <a:tcPr marT="63500" marB="63500" marR="63500" marL="63500"/>
                </a:tc>
                <a:tc>
                  <a:txBody>
                    <a:bodyPr/>
                    <a:lstStyle/>
                    <a:p>
                      <a:pPr indent="0" lvl="0" marL="0" rtl="0" algn="ctr">
                        <a:spcBef>
                          <a:spcPts val="0"/>
                        </a:spcBef>
                        <a:spcAft>
                          <a:spcPts val="0"/>
                        </a:spcAft>
                        <a:buNone/>
                      </a:pPr>
                      <a:r>
                        <a:rPr lang="en" sz="1300"/>
                        <a:t>252</a:t>
                      </a:r>
                      <a:endParaRPr sz="1300"/>
                    </a:p>
                  </a:txBody>
                  <a:tcPr marT="63500" marB="63500" marR="63500" marL="63500"/>
                </a:tc>
                <a:tc>
                  <a:txBody>
                    <a:bodyPr/>
                    <a:lstStyle/>
                    <a:p>
                      <a:pPr indent="0" lvl="0" marL="0" rtl="0" algn="ctr">
                        <a:spcBef>
                          <a:spcPts val="0"/>
                        </a:spcBef>
                        <a:spcAft>
                          <a:spcPts val="0"/>
                        </a:spcAft>
                        <a:buNone/>
                      </a:pPr>
                      <a:r>
                        <a:rPr lang="en" sz="1300"/>
                        <a:t>90.6%</a:t>
                      </a:r>
                      <a:endParaRPr sz="1300"/>
                    </a:p>
                  </a:txBody>
                  <a:tcPr marT="63500" marB="63500" marR="63500" marL="63500"/>
                </a:tc>
              </a:tr>
              <a:tr h="419875">
                <a:tc>
                  <a:txBody>
                    <a:bodyPr/>
                    <a:lstStyle/>
                    <a:p>
                      <a:pPr indent="0" lvl="0" marL="0" rtl="0" algn="ctr">
                        <a:spcBef>
                          <a:spcPts val="0"/>
                        </a:spcBef>
                        <a:spcAft>
                          <a:spcPts val="0"/>
                        </a:spcAft>
                        <a:buNone/>
                      </a:pPr>
                      <a:r>
                        <a:rPr lang="en" sz="1300"/>
                        <a:t>Group at Table</a:t>
                      </a:r>
                      <a:endParaRPr sz="1300"/>
                    </a:p>
                  </a:txBody>
                  <a:tcPr marT="63500" marB="63500" marR="63500" marL="63500">
                    <a:solidFill>
                      <a:srgbClr val="E69138"/>
                    </a:solidFill>
                  </a:tcPr>
                </a:tc>
                <a:tc>
                  <a:txBody>
                    <a:bodyPr/>
                    <a:lstStyle/>
                    <a:p>
                      <a:pPr indent="0" lvl="0" marL="0" rtl="0" algn="ctr">
                        <a:spcBef>
                          <a:spcPts val="0"/>
                        </a:spcBef>
                        <a:spcAft>
                          <a:spcPts val="0"/>
                        </a:spcAft>
                        <a:buNone/>
                      </a:pPr>
                      <a:r>
                        <a:rPr lang="en" sz="1300"/>
                        <a:t>270</a:t>
                      </a:r>
                      <a:endParaRPr sz="1300"/>
                    </a:p>
                  </a:txBody>
                  <a:tcPr marT="63500" marB="63500" marR="63500" marL="63500"/>
                </a:tc>
                <a:tc>
                  <a:txBody>
                    <a:bodyPr/>
                    <a:lstStyle/>
                    <a:p>
                      <a:pPr indent="0" lvl="0" marL="0" rtl="0" algn="ctr">
                        <a:spcBef>
                          <a:spcPts val="0"/>
                        </a:spcBef>
                        <a:spcAft>
                          <a:spcPts val="0"/>
                        </a:spcAft>
                        <a:buNone/>
                      </a:pPr>
                      <a:r>
                        <a:rPr lang="en" sz="1300"/>
                        <a:t>237</a:t>
                      </a:r>
                      <a:endParaRPr sz="1300"/>
                    </a:p>
                  </a:txBody>
                  <a:tcPr marT="63500" marB="63500" marR="63500" marL="63500"/>
                </a:tc>
                <a:tc>
                  <a:txBody>
                    <a:bodyPr/>
                    <a:lstStyle/>
                    <a:p>
                      <a:pPr indent="0" lvl="0" marL="0" rtl="0" algn="ctr">
                        <a:spcBef>
                          <a:spcPts val="0"/>
                        </a:spcBef>
                        <a:spcAft>
                          <a:spcPts val="0"/>
                        </a:spcAft>
                        <a:buNone/>
                      </a:pPr>
                      <a:r>
                        <a:rPr lang="en" sz="1300"/>
                        <a:t>87.7%</a:t>
                      </a:r>
                      <a:endParaRPr sz="1300"/>
                    </a:p>
                  </a:txBody>
                  <a:tcPr marT="63500" marB="63500" marR="63500" marL="6350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